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63" r:id="rId6"/>
    <p:sldId id="260" r:id="rId7"/>
    <p:sldId id="264" r:id="rId8"/>
    <p:sldId id="261" r:id="rId9"/>
    <p:sldId id="265" r:id="rId10"/>
    <p:sldId id="266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2" autoAdjust="0"/>
    <p:restoredTop sz="94660"/>
  </p:normalViewPr>
  <p:slideViewPr>
    <p:cSldViewPr snapToGrid="0">
      <p:cViewPr>
        <p:scale>
          <a:sx n="75" d="100"/>
          <a:sy n="75" d="100"/>
        </p:scale>
        <p:origin x="92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BBCEAC-DB2B-4C97-9056-D1081A211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D79F2C-B771-466B-A846-00CBE2BC8E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E63019-3AD6-4745-AE2F-8717A6E2A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79DA37-F500-4F1F-934F-A2A2CAA1A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A93DD8-0949-4015-9B7F-668F9C2E6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282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D503D2-6567-4CB3-B92B-ABF4387E6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8567B4C-72BB-42E8-8A0E-F11F44DBE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C0190B-1BFD-4EC1-ACDE-A2042B281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8DC532-2566-40AE-93EB-A72B746B2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4A726E-B60D-466C-9B88-FE2066D1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8659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1EB0F56-9D4F-4C03-8E97-8C2414647A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955F989-7AEE-45C4-A14D-B432F8D7A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3AE68B-74B4-4AE3-8E56-D0DF425A8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38C248-7FE8-403D-8D88-4A9049F2D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99064A-F0F6-45C2-AA44-14850494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861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4718FA-02A7-4945-8EDE-C4B593908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4523D8-30BA-4CDD-B23A-0235B4872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089AB4-CE98-417C-87AB-867AB562A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BFCAA0-40DC-4997-AB89-6B472CE5B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8D340E-A1BD-480D-B755-8843D05B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423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BFDA1-1971-40C3-AC72-488B631B1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153DFB-9831-439B-BEDB-70BA5D0E4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55B13D-9328-4BD9-84F4-DC2C8322C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ED3119-35E7-42A0-8833-68D2A7BF5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68DFB7-82BF-4C7C-890E-B63382E15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49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08D249-615A-42A0-881F-1E5E1991D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DA7C77-A1F7-4425-A2BF-7B1724289E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62A331-5538-4696-AFC6-AE6087BCD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29BA29-676A-4670-95BC-BE8EE657E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A7CF84-1054-4DA6-8A27-B817FDE1F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16034B-A18A-4FA1-8EBF-3CD4A133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164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B239EE-3040-4660-BDC6-840F78E68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D2A212-E72C-4ED2-AB6D-FF47AC6F5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781664-EBB6-4DED-8BEE-776C76F99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D8C41D9-9DAC-485D-A5AA-EA980DE9FC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26A3BE7-61F1-496E-B3E3-BE29810AEC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7218128-57EC-42CC-9609-E426E6FFB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D0B0A5B-667E-402B-995A-2C498FA73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E0340E-BB22-4F6E-8A47-D298E33E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00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99875A-BB86-43D0-804A-AA4B64A18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97F24D4-C025-4A7F-BBE3-CAF9C821E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0265B50-5816-4B40-9646-93B8C1119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5C6883A-E6EB-432B-B788-BB1285DB0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26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3CD360-8EEE-4933-827F-207BB7C0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69EC100-4DD2-4B4D-8D06-8891EE5F8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D12789-D63E-433E-ABE1-A8DB8ECBE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261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805C90-1859-46FE-90A2-2913F5336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F29D65-472D-4DEB-B4A5-753D5118D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FA144D-CB41-413E-81C8-F182580963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01C820-034C-4DFE-AB34-F1689B684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BEBFBA-E06F-4E7F-9DA1-0B5353A64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65FFCE-8AC4-4F4A-B9AE-C8DF8A7D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142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1BD748-C1B3-4E8D-A609-30D11BC5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72CE216-DDFD-4A11-9BB0-A90CA2B03A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79A0E31-F34F-4177-8AD4-8E2C3517D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F27779-AEE9-4A51-B65C-3D0469552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B58FEDC-8A35-4512-B812-E7FDACD0C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FA6106-0042-4DD0-A4AF-9971E7B11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769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38267D3-A511-47A8-8C50-C97DA0333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6A0F94-FB96-43C9-89CD-9F2D58AD3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2228BA-2D13-4CD0-B319-C7259514C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90733-01F1-415F-9BD0-DC01EF03638C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B5329D-10E9-402B-A634-09694DCCB2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2007B3-4098-44CD-81F9-BBBC64A2C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BC0A4-15A6-44DB-85CE-FE8181DB52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0934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D78F15-4E91-42EC-9B52-FFB555C966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红绿灯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4A8D888-B7DD-4F21-9370-0A9807635B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黄子进 况宇 严宇昂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8896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20B8E1-572E-4E39-A5BF-A991BB4B7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B2D778D-137E-464F-905B-6568975888C6}"/>
              </a:ext>
            </a:extLst>
          </p:cNvPr>
          <p:cNvSpPr txBox="1"/>
          <p:nvPr/>
        </p:nvSpPr>
        <p:spPr>
          <a:xfrm>
            <a:off x="558803" y="1862667"/>
            <a:ext cx="654473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/>
              <a:t>div_cnt</a:t>
            </a:r>
            <a:r>
              <a:rPr lang="en-US" altLang="zh-CN" sz="2800" dirty="0"/>
              <a:t>: </a:t>
            </a:r>
          </a:p>
          <a:p>
            <a:endParaRPr lang="en-US" altLang="zh-CN" sz="2800" b="1" dirty="0"/>
          </a:p>
          <a:p>
            <a:r>
              <a:rPr lang="en-US" altLang="zh-CN" sz="2800" b="1" dirty="0"/>
              <a:t>  0    1    2    3    4    5    6    7    8    9</a:t>
            </a:r>
          </a:p>
          <a:p>
            <a:endParaRPr lang="en-US" altLang="zh-CN" sz="2800" b="1" dirty="0"/>
          </a:p>
          <a:p>
            <a:r>
              <a:rPr lang="en-US" altLang="zh-CN" sz="2800" b="1" dirty="0"/>
              <a:t> 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US" altLang="zh-CN" sz="2800" b="1" dirty="0"/>
              <a:t>    </a:t>
            </a:r>
            <a:r>
              <a:rPr lang="en-US" altLang="zh-CN" sz="2800" b="1" dirty="0">
                <a:solidFill>
                  <a:srgbClr val="00B050"/>
                </a:solidFill>
              </a:rPr>
              <a:t>G0</a:t>
            </a:r>
            <a:r>
              <a:rPr lang="en-US" altLang="zh-CN" sz="2800" b="1" dirty="0"/>
              <a:t>              </a:t>
            </a:r>
            <a:r>
              <a:rPr lang="en-US" altLang="zh-CN" sz="2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Y</a:t>
            </a:r>
            <a:r>
              <a:rPr lang="en-US" altLang="zh-CN" sz="2800" b="1" dirty="0"/>
              <a:t>          </a:t>
            </a:r>
            <a:r>
              <a:rPr lang="en-US" altLang="zh-CN" sz="2800" b="1" dirty="0">
                <a:solidFill>
                  <a:srgbClr val="FF0000"/>
                </a:solidFill>
              </a:rPr>
              <a:t>R</a:t>
            </a:r>
            <a:r>
              <a:rPr lang="en-US" altLang="zh-CN" sz="2800" b="1" dirty="0"/>
              <a:t>                </a:t>
            </a:r>
            <a:r>
              <a:rPr lang="en-US" altLang="zh-CN" sz="2800" b="1" dirty="0">
                <a:solidFill>
                  <a:srgbClr val="00B050"/>
                </a:solidFill>
              </a:rPr>
              <a:t>G</a:t>
            </a:r>
            <a:r>
              <a:rPr lang="en-US" altLang="zh-CN" sz="2800" b="1" dirty="0"/>
              <a:t> </a:t>
            </a:r>
          </a:p>
          <a:p>
            <a:endParaRPr lang="en-US" altLang="zh-CN" sz="2800" b="1" dirty="0"/>
          </a:p>
          <a:p>
            <a:r>
              <a:rPr lang="en-US" altLang="zh-CN" sz="2800" b="1" dirty="0">
                <a:solidFill>
                  <a:srgbClr val="00B050"/>
                </a:solidFill>
              </a:rPr>
              <a:t>  4    3    2    1    </a:t>
            </a:r>
            <a:r>
              <a:rPr lang="en-US" altLang="zh-CN" sz="2800" b="1" dirty="0">
                <a:solidFill>
                  <a:srgbClr val="FFC000"/>
                </a:solidFill>
              </a:rPr>
              <a:t>2    1</a:t>
            </a:r>
            <a:r>
              <a:rPr lang="en-US" altLang="zh-CN" sz="2800" b="1" dirty="0"/>
              <a:t>    </a:t>
            </a:r>
            <a:r>
              <a:rPr lang="en-US" altLang="zh-CN" sz="2800" b="1" dirty="0">
                <a:solidFill>
                  <a:srgbClr val="FF0000"/>
                </a:solidFill>
              </a:rPr>
              <a:t>3    2    1    </a:t>
            </a:r>
            <a:r>
              <a:rPr lang="en-US" altLang="zh-CN" sz="2800" b="1" dirty="0">
                <a:solidFill>
                  <a:srgbClr val="00B050"/>
                </a:solidFill>
              </a:rPr>
              <a:t>5</a:t>
            </a:r>
          </a:p>
          <a:p>
            <a:endParaRPr lang="en-US" altLang="zh-CN" sz="2800" b="1" dirty="0"/>
          </a:p>
          <a:p>
            <a:endParaRPr lang="en-US" altLang="zh-CN" sz="2800" b="1" dirty="0"/>
          </a:p>
          <a:p>
            <a:endParaRPr lang="en-US" altLang="zh-CN" sz="2800" b="1" dirty="0"/>
          </a:p>
          <a:p>
            <a:endParaRPr lang="zh-CN" altLang="en-US" sz="2800" b="1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CD15031-3712-4645-A5D7-09EDAEB8F880}"/>
              </a:ext>
            </a:extLst>
          </p:cNvPr>
          <p:cNvSpPr/>
          <p:nvPr/>
        </p:nvSpPr>
        <p:spPr>
          <a:xfrm>
            <a:off x="762000" y="2616200"/>
            <a:ext cx="2133600" cy="265853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75CB6F4-8D7D-4EC2-A2E9-60C74250A922}"/>
              </a:ext>
            </a:extLst>
          </p:cNvPr>
          <p:cNvSpPr/>
          <p:nvPr/>
        </p:nvSpPr>
        <p:spPr>
          <a:xfrm>
            <a:off x="3098797" y="2616199"/>
            <a:ext cx="1092203" cy="265853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3F17996-E0B2-41BD-B495-7CC206536A09}"/>
              </a:ext>
            </a:extLst>
          </p:cNvPr>
          <p:cNvSpPr/>
          <p:nvPr/>
        </p:nvSpPr>
        <p:spPr>
          <a:xfrm>
            <a:off x="4326461" y="2616198"/>
            <a:ext cx="1532472" cy="26585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83C91B5-25A3-45DC-9255-F5C251D49EEF}"/>
              </a:ext>
            </a:extLst>
          </p:cNvPr>
          <p:cNvSpPr/>
          <p:nvPr/>
        </p:nvSpPr>
        <p:spPr>
          <a:xfrm>
            <a:off x="6028265" y="2616197"/>
            <a:ext cx="550335" cy="265853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5" name="表格 15">
            <a:extLst>
              <a:ext uri="{FF2B5EF4-FFF2-40B4-BE49-F238E27FC236}">
                <a16:creationId xmlns:a16="http://schemas.microsoft.com/office/drawing/2014/main" id="{492BAFDB-D7B2-48A9-B7B8-AD786755E0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261258"/>
              </p:ext>
            </p:extLst>
          </p:nvPr>
        </p:nvGraphicFramePr>
        <p:xfrm>
          <a:off x="7797799" y="719665"/>
          <a:ext cx="2904068" cy="46453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2034">
                  <a:extLst>
                    <a:ext uri="{9D8B030D-6E8A-4147-A177-3AD203B41FA5}">
                      <a16:colId xmlns:a16="http://schemas.microsoft.com/office/drawing/2014/main" val="2525039036"/>
                    </a:ext>
                  </a:extLst>
                </a:gridCol>
                <a:gridCol w="1452034">
                  <a:extLst>
                    <a:ext uri="{9D8B030D-6E8A-4147-A177-3AD203B41FA5}">
                      <a16:colId xmlns:a16="http://schemas.microsoft.com/office/drawing/2014/main" val="4120375367"/>
                    </a:ext>
                  </a:extLst>
                </a:gridCol>
              </a:tblGrid>
              <a:tr h="780345"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solidFill>
                            <a:schemeClr val="tx1"/>
                          </a:solidFill>
                        </a:rPr>
                        <a:t>display</a:t>
                      </a:r>
                      <a:endParaRPr lang="zh-CN" alt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 err="1">
                          <a:solidFill>
                            <a:schemeClr val="tx1"/>
                          </a:solidFill>
                        </a:rPr>
                        <a:t>div_cnt</a:t>
                      </a:r>
                      <a:endParaRPr lang="zh-CN" alt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7089735"/>
                  </a:ext>
                </a:extLst>
              </a:tr>
              <a:tr h="743657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solidFill>
                            <a:srgbClr val="00B050"/>
                          </a:solidFill>
                        </a:rPr>
                        <a:t>3</a:t>
                      </a:r>
                      <a:r>
                        <a:rPr lang="en-US" altLang="zh-CN" sz="2800" dirty="0"/>
                        <a:t>  </a:t>
                      </a:r>
                      <a:r>
                        <a:rPr lang="en-US" altLang="zh-CN" sz="2800" dirty="0">
                          <a:solidFill>
                            <a:srgbClr val="FFC000"/>
                          </a:solidFill>
                        </a:rPr>
                        <a:t>5</a:t>
                      </a:r>
                      <a:r>
                        <a:rPr lang="en-US" altLang="zh-CN" sz="2800" dirty="0"/>
                        <a:t>  </a:t>
                      </a:r>
                      <a:r>
                        <a:rPr lang="en-US" altLang="zh-CN" sz="2800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1764544"/>
                  </a:ext>
                </a:extLst>
              </a:tr>
              <a:tr h="780345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2</a:t>
                      </a:r>
                      <a:endParaRPr lang="zh-CN" altLang="en-US" sz="2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solidFill>
                            <a:srgbClr val="00B050"/>
                          </a:solidFill>
                        </a:rPr>
                        <a:t>2</a:t>
                      </a:r>
                      <a:r>
                        <a:rPr lang="en-US" altLang="zh-CN" sz="2800" dirty="0"/>
                        <a:t>  </a:t>
                      </a:r>
                      <a:r>
                        <a:rPr lang="en-US" altLang="zh-CN" sz="2800" dirty="0">
                          <a:solidFill>
                            <a:srgbClr val="FFC000"/>
                          </a:solidFill>
                        </a:rPr>
                        <a:t>4</a:t>
                      </a:r>
                      <a:r>
                        <a:rPr lang="en-US" altLang="zh-CN" sz="2800" dirty="0"/>
                        <a:t>  </a:t>
                      </a:r>
                      <a:r>
                        <a:rPr lang="en-US" altLang="zh-CN" sz="2800" dirty="0">
                          <a:solidFill>
                            <a:srgbClr val="FF0000"/>
                          </a:solidFill>
                        </a:rPr>
                        <a:t>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8206235"/>
                  </a:ext>
                </a:extLst>
              </a:tr>
              <a:tr h="780345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3</a:t>
                      </a:r>
                      <a:endParaRPr lang="zh-CN" altLang="en-US" sz="2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solidFill>
                            <a:srgbClr val="00B050"/>
                          </a:solidFill>
                        </a:rPr>
                        <a:t>1</a:t>
                      </a:r>
                      <a:r>
                        <a:rPr lang="en-US" altLang="zh-CN" sz="2800" dirty="0"/>
                        <a:t>  </a:t>
                      </a:r>
                      <a:r>
                        <a:rPr lang="en-US" altLang="zh-CN" sz="2800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5281184"/>
                  </a:ext>
                </a:extLst>
              </a:tr>
              <a:tr h="780345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4</a:t>
                      </a:r>
                      <a:endParaRPr lang="zh-CN" altLang="en-US" sz="2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solidFill>
                            <a:srgbClr val="00B050"/>
                          </a:solidFill>
                        </a:rPr>
                        <a:t>0</a:t>
                      </a:r>
                      <a:endParaRPr lang="zh-CN" altLang="en-US" sz="28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7691576"/>
                  </a:ext>
                </a:extLst>
              </a:tr>
              <a:tr h="780345">
                <a:tc>
                  <a:txBody>
                    <a:bodyPr/>
                    <a:lstStyle/>
                    <a:p>
                      <a:r>
                        <a:rPr lang="en-US" altLang="zh-CN" sz="2800" dirty="0"/>
                        <a:t>5</a:t>
                      </a:r>
                      <a:endParaRPr lang="zh-CN" altLang="en-US" sz="2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solidFill>
                            <a:srgbClr val="00B050"/>
                          </a:solidFill>
                        </a:rPr>
                        <a:t>9</a:t>
                      </a:r>
                      <a:endParaRPr lang="zh-CN" altLang="en-US" sz="280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74255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7423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1AD09B-1D3F-4035-BB50-FDD581D5C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pic>
        <p:nvPicPr>
          <p:cNvPr id="2050" name="Picture 2" descr="Seven Segment Displays - GeeksforGeeks">
            <a:extLst>
              <a:ext uri="{FF2B5EF4-FFF2-40B4-BE49-F238E27FC236}">
                <a16:creationId xmlns:a16="http://schemas.microsoft.com/office/drawing/2014/main" id="{37521A0D-C6CA-4079-B9BF-E80F446D4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59" y="1912937"/>
            <a:ext cx="6534150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F8BA743-5965-4BB8-8171-E6AE6127980D}"/>
              </a:ext>
            </a:extLst>
          </p:cNvPr>
          <p:cNvSpPr txBox="1"/>
          <p:nvPr/>
        </p:nvSpPr>
        <p:spPr>
          <a:xfrm>
            <a:off x="6544733" y="1202267"/>
            <a:ext cx="564726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always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@(*)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 //                      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abcdefg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0*`</a:t>
            </a:r>
            <a:r>
              <a:rPr lang="en-US" altLang="zh-CN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 = 7'b0110011;//4 </a:t>
            </a:r>
          </a:p>
          <a:p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       1*`</a:t>
            </a:r>
            <a:r>
              <a:rPr lang="en-US" altLang="zh-CN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 = 7'b1111001;//3 </a:t>
            </a:r>
          </a:p>
          <a:p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       2*`</a:t>
            </a:r>
            <a:r>
              <a:rPr lang="en-US" altLang="zh-CN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 = 7'b1101101;//2</a:t>
            </a:r>
          </a:p>
          <a:p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       3*`</a:t>
            </a:r>
            <a:r>
              <a:rPr lang="en-US" altLang="zh-CN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 = 7'b0110000;//1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zh-CN" b="0" dirty="0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4*`</a:t>
            </a:r>
            <a:r>
              <a:rPr lang="en-US" altLang="zh-CN" b="0" dirty="0" err="1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 = 7'b1101101;//2</a:t>
            </a:r>
          </a:p>
          <a:p>
            <a:r>
              <a:rPr lang="en-US" altLang="zh-CN" b="0" dirty="0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       5*`</a:t>
            </a:r>
            <a:r>
              <a:rPr lang="en-US" altLang="zh-CN" b="0" dirty="0" err="1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 = 7'b0110000;//1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zh-CN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6*`</a:t>
            </a:r>
            <a:r>
              <a:rPr lang="en-US" altLang="zh-CN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= 7'b1111001;//3</a:t>
            </a:r>
          </a:p>
          <a:p>
            <a:r>
              <a:rPr lang="en-US" altLang="zh-CN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      7*`</a:t>
            </a:r>
            <a:r>
              <a:rPr lang="en-US" altLang="zh-CN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= 7'b1101101;//2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zh-CN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8*`</a:t>
            </a:r>
            <a:r>
              <a:rPr lang="en-US" altLang="zh-CN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= 7'b0110000;//1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9*`</a:t>
            </a:r>
            <a:r>
              <a:rPr lang="en-US" altLang="zh-CN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second:num</a:t>
            </a:r>
            <a:r>
              <a:rPr lang="en-US" altLang="zh-CN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 = 7'b1011011;//5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endcase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endmodule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3000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DD89BB-6835-49BB-8269-C88939068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0A0666-5EA1-4FFE-A182-C56F69AC3DBD}"/>
              </a:ext>
            </a:extLst>
          </p:cNvPr>
          <p:cNvSpPr txBox="1"/>
          <p:nvPr/>
        </p:nvSpPr>
        <p:spPr>
          <a:xfrm>
            <a:off x="838200" y="1422400"/>
            <a:ext cx="568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通过状态控制七段管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always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@(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posedge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clk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negedge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rst_n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rst_n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led_rgb2=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    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灯全不亮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led_rgb1=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led_rgb0=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cs =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8'b11111111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，</a:t>
            </a: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==S1)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led_rgb2=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1'b1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    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灯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绿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led_rgb1=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led_rgb0=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  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cs =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8'b10111111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60CFE94-B121-42C2-B371-C72273DF71EB}"/>
              </a:ext>
            </a:extLst>
          </p:cNvPr>
          <p:cNvSpPr txBox="1"/>
          <p:nvPr/>
        </p:nvSpPr>
        <p:spPr>
          <a:xfrm>
            <a:off x="5892800" y="1027906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==S2)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led_rgb2=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    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灯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黄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led_rgb1=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1'b1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led_rgb0=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cs =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8'b11101111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  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==S3)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led_rgb2=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    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灯</a:t>
            </a:r>
            <a:r>
              <a:rPr lang="en-US" altLang="zh-CN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zh-CN" alt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红</a:t>
            </a:r>
            <a:endParaRPr lang="zh-CN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led_rgb1=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led_rgb0=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1'b1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cs =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8'b11111011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 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led_rgb2=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led_rgb1=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led_rgb0=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</a:t>
            </a:r>
          </a:p>
          <a:p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</a:t>
            </a:r>
          </a:p>
        </p:txBody>
      </p:sp>
    </p:spTree>
    <p:extLst>
      <p:ext uri="{BB962C8B-B14F-4D97-AF65-F5344CB8AC3E}">
        <p14:creationId xmlns:p14="http://schemas.microsoft.com/office/powerpoint/2010/main" val="3315409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438E7B-BD83-4802-B465-72018176F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RTL</a:t>
            </a:r>
            <a:r>
              <a:rPr lang="zh-CN" altLang="en-US" dirty="0"/>
              <a:t>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B3B984E-4E83-4677-94E2-420ACA7C8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79" y="1583267"/>
            <a:ext cx="11651442" cy="482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191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8137A8-A974-4D40-9EB3-615BEAA00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sz="4400" dirty="0"/>
          </a:p>
          <a:p>
            <a:pPr marL="0" indent="0">
              <a:buNone/>
            </a:pPr>
            <a:endParaRPr lang="en-US" altLang="zh-CN" sz="4400" dirty="0"/>
          </a:p>
          <a:p>
            <a:pPr marL="0" indent="0" algn="ctr">
              <a:buNone/>
            </a:pPr>
            <a:r>
              <a:rPr lang="en-US" altLang="zh-CN" sz="4400" dirty="0"/>
              <a:t>Thx for watching! XD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92012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3A0A9D-BB79-467A-9C1D-684FEAB70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实现功能</a:t>
            </a:r>
          </a:p>
        </p:txBody>
      </p:sp>
      <p:pic>
        <p:nvPicPr>
          <p:cNvPr id="5" name="效果展示">
            <a:hlinkClick r:id="" action="ppaction://media"/>
            <a:extLst>
              <a:ext uri="{FF2B5EF4-FFF2-40B4-BE49-F238E27FC236}">
                <a16:creationId xmlns:a16="http://schemas.microsoft.com/office/drawing/2014/main" id="{D65F9672-932B-4E83-A008-EB661817BF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82697" y="516043"/>
            <a:ext cx="5278513" cy="582591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4C9B90C-7B84-4B78-A36E-B0497924F4CF}"/>
              </a:ext>
            </a:extLst>
          </p:cNvPr>
          <p:cNvSpPr txBox="1"/>
          <p:nvPr/>
        </p:nvSpPr>
        <p:spPr>
          <a:xfrm>
            <a:off x="838200" y="1510453"/>
            <a:ext cx="522901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zh-CN" altLang="en-US" sz="2400" dirty="0"/>
              <a:t>红灯，绿灯，黄灯交替点亮，剩余时间用七段管显示，倒计时。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红灯：</a:t>
            </a:r>
            <a:r>
              <a:rPr lang="en-US" altLang="zh-CN" sz="2400" dirty="0"/>
              <a:t>3s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绿灯：</a:t>
            </a:r>
            <a:r>
              <a:rPr lang="en-US" altLang="zh-CN" sz="2400" dirty="0"/>
              <a:t>5s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黄灯：</a:t>
            </a:r>
            <a:r>
              <a:rPr lang="en-US" altLang="zh-CN" sz="2400" dirty="0"/>
              <a:t>2s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次序依次为红，黄，绿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（低电平有效）</a:t>
            </a:r>
          </a:p>
        </p:txBody>
      </p:sp>
    </p:spTree>
    <p:extLst>
      <p:ext uri="{BB962C8B-B14F-4D97-AF65-F5344CB8AC3E}">
        <p14:creationId xmlns:p14="http://schemas.microsoft.com/office/powerpoint/2010/main" val="403423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FE9B3-78A8-46B3-A5F5-D753814CC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5F57F5-764B-436C-9F85-9F57558A1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667000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状态图</a:t>
            </a:r>
            <a:endParaRPr lang="en-US" altLang="zh-CN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编码：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IDLE(Reset): 00</a:t>
            </a:r>
          </a:p>
          <a:p>
            <a:pPr marL="0" indent="0">
              <a:buNone/>
            </a:pPr>
            <a:r>
              <a:rPr lang="en-US" altLang="zh-CN" sz="2400" dirty="0"/>
              <a:t>S1(</a:t>
            </a:r>
            <a:r>
              <a:rPr lang="zh-CN" altLang="en-US" sz="2400" dirty="0"/>
              <a:t>绿灯</a:t>
            </a:r>
            <a:r>
              <a:rPr lang="en-US" altLang="zh-CN" sz="2400" dirty="0"/>
              <a:t>):     01</a:t>
            </a:r>
          </a:p>
          <a:p>
            <a:pPr marL="0" indent="0">
              <a:buNone/>
            </a:pPr>
            <a:r>
              <a:rPr lang="en-US" altLang="zh-CN" sz="2400" dirty="0"/>
              <a:t>S2(</a:t>
            </a:r>
            <a:r>
              <a:rPr lang="zh-CN" altLang="en-US" sz="2400" dirty="0"/>
              <a:t>黄灯</a:t>
            </a:r>
            <a:r>
              <a:rPr lang="en-US" altLang="zh-CN" sz="2400" dirty="0"/>
              <a:t>):     10</a:t>
            </a:r>
          </a:p>
          <a:p>
            <a:pPr marL="0" indent="0">
              <a:buNone/>
            </a:pPr>
            <a:r>
              <a:rPr lang="en-US" altLang="zh-CN" sz="2400" dirty="0"/>
              <a:t>S3(</a:t>
            </a:r>
            <a:r>
              <a:rPr lang="zh-CN" altLang="en-US" sz="2400" dirty="0"/>
              <a:t>红灯</a:t>
            </a:r>
            <a:r>
              <a:rPr lang="en-US" altLang="zh-CN" sz="2400" dirty="0"/>
              <a:t>):</a:t>
            </a:r>
            <a:r>
              <a:rPr lang="zh-CN" altLang="en-US" sz="2400" dirty="0"/>
              <a:t>     </a:t>
            </a:r>
            <a:r>
              <a:rPr lang="en-US" altLang="zh-CN" sz="2400" dirty="0"/>
              <a:t>11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CB87632-3C99-4445-8DFF-2E053CAFD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467" y="1190096"/>
            <a:ext cx="7985623" cy="498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695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E2CCB3-C3D8-460A-9E07-3DE8A0D3A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F25487B-0B99-44F9-9BBC-CB30B910F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465" y="1690688"/>
            <a:ext cx="5029202" cy="372886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3C136D5-2626-4663-A1B6-31C92C6CC08D}"/>
              </a:ext>
            </a:extLst>
          </p:cNvPr>
          <p:cNvSpPr txBox="1"/>
          <p:nvPr/>
        </p:nvSpPr>
        <p:spPr>
          <a:xfrm>
            <a:off x="558803" y="1862667"/>
            <a:ext cx="654473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/>
              <a:t>div_cnt</a:t>
            </a:r>
            <a:r>
              <a:rPr lang="en-US" altLang="zh-CN" sz="2800" dirty="0"/>
              <a:t>: </a:t>
            </a:r>
          </a:p>
          <a:p>
            <a:endParaRPr lang="en-US" altLang="zh-CN" sz="2800" b="1" dirty="0"/>
          </a:p>
          <a:p>
            <a:r>
              <a:rPr lang="en-US" altLang="zh-CN" sz="2800" b="1" dirty="0"/>
              <a:t>  0    1    2    3    4    5    6    7    8    9</a:t>
            </a:r>
          </a:p>
          <a:p>
            <a:endParaRPr lang="en-US" altLang="zh-CN" sz="2800" b="1" dirty="0"/>
          </a:p>
          <a:p>
            <a:r>
              <a:rPr lang="en-US" altLang="zh-CN" sz="2800" b="1" dirty="0"/>
              <a:t> 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US" altLang="zh-CN" sz="2800" b="1" dirty="0"/>
              <a:t>    </a:t>
            </a:r>
            <a:r>
              <a:rPr lang="en-US" altLang="zh-CN" sz="2800" b="1" dirty="0">
                <a:solidFill>
                  <a:srgbClr val="00B050"/>
                </a:solidFill>
              </a:rPr>
              <a:t>G0</a:t>
            </a:r>
            <a:r>
              <a:rPr lang="en-US" altLang="zh-CN" sz="2800" b="1" dirty="0"/>
              <a:t>              </a:t>
            </a:r>
            <a:r>
              <a:rPr lang="en-US" altLang="zh-CN" sz="2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Y</a:t>
            </a:r>
            <a:r>
              <a:rPr lang="en-US" altLang="zh-CN" sz="2800" b="1" dirty="0"/>
              <a:t>          </a:t>
            </a:r>
            <a:r>
              <a:rPr lang="en-US" altLang="zh-CN" sz="2800" b="1" dirty="0">
                <a:solidFill>
                  <a:srgbClr val="FF0000"/>
                </a:solidFill>
              </a:rPr>
              <a:t>R</a:t>
            </a:r>
            <a:r>
              <a:rPr lang="en-US" altLang="zh-CN" sz="2800" b="1" dirty="0"/>
              <a:t>                </a:t>
            </a:r>
            <a:r>
              <a:rPr lang="en-US" altLang="zh-CN" sz="2800" b="1" dirty="0">
                <a:solidFill>
                  <a:srgbClr val="00B050"/>
                </a:solidFill>
              </a:rPr>
              <a:t>G</a:t>
            </a:r>
            <a:r>
              <a:rPr lang="en-US" altLang="zh-CN" sz="2800" b="1" dirty="0"/>
              <a:t> </a:t>
            </a:r>
          </a:p>
          <a:p>
            <a:endParaRPr lang="en-US" altLang="zh-CN" sz="2800" b="1" dirty="0"/>
          </a:p>
          <a:p>
            <a:r>
              <a:rPr lang="en-US" altLang="zh-CN" sz="2800" b="1" dirty="0">
                <a:solidFill>
                  <a:srgbClr val="00B050"/>
                </a:solidFill>
              </a:rPr>
              <a:t>  4    3    2    1    </a:t>
            </a:r>
            <a:r>
              <a:rPr lang="en-US" altLang="zh-CN" sz="2800" b="1" dirty="0">
                <a:solidFill>
                  <a:srgbClr val="FFC000"/>
                </a:solidFill>
              </a:rPr>
              <a:t>2    1</a:t>
            </a:r>
            <a:r>
              <a:rPr lang="en-US" altLang="zh-CN" sz="2800" b="1" dirty="0"/>
              <a:t>    </a:t>
            </a:r>
            <a:r>
              <a:rPr lang="en-US" altLang="zh-CN" sz="2800" b="1" dirty="0">
                <a:solidFill>
                  <a:srgbClr val="FF0000"/>
                </a:solidFill>
              </a:rPr>
              <a:t>3    2    1    </a:t>
            </a:r>
            <a:r>
              <a:rPr lang="en-US" altLang="zh-CN" sz="2800" b="1" dirty="0">
                <a:solidFill>
                  <a:srgbClr val="00B050"/>
                </a:solidFill>
              </a:rPr>
              <a:t>5</a:t>
            </a:r>
          </a:p>
          <a:p>
            <a:endParaRPr lang="en-US" altLang="zh-CN" sz="2800" b="1" dirty="0"/>
          </a:p>
          <a:p>
            <a:endParaRPr lang="en-US" altLang="zh-CN" sz="2800" b="1" dirty="0"/>
          </a:p>
          <a:p>
            <a:endParaRPr lang="en-US" altLang="zh-CN" sz="2800" b="1" dirty="0"/>
          </a:p>
          <a:p>
            <a:endParaRPr lang="zh-CN" altLang="en-US" sz="2800" b="1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D76336-47DD-4DF6-B199-6DB3C1F32494}"/>
              </a:ext>
            </a:extLst>
          </p:cNvPr>
          <p:cNvSpPr/>
          <p:nvPr/>
        </p:nvSpPr>
        <p:spPr>
          <a:xfrm>
            <a:off x="762000" y="2616200"/>
            <a:ext cx="2133600" cy="265853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B175810-7DA0-4E14-BCF3-E07F250C117C}"/>
              </a:ext>
            </a:extLst>
          </p:cNvPr>
          <p:cNvSpPr/>
          <p:nvPr/>
        </p:nvSpPr>
        <p:spPr>
          <a:xfrm>
            <a:off x="3098797" y="2616199"/>
            <a:ext cx="1092203" cy="265853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F6639D8-5F8A-4B19-B4AD-D4F2229F5472}"/>
              </a:ext>
            </a:extLst>
          </p:cNvPr>
          <p:cNvSpPr/>
          <p:nvPr/>
        </p:nvSpPr>
        <p:spPr>
          <a:xfrm>
            <a:off x="4326461" y="2616198"/>
            <a:ext cx="1532472" cy="26585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631AC30-DB96-4951-A1AB-C87379B89E31}"/>
              </a:ext>
            </a:extLst>
          </p:cNvPr>
          <p:cNvSpPr/>
          <p:nvPr/>
        </p:nvSpPr>
        <p:spPr>
          <a:xfrm>
            <a:off x="6028265" y="2616197"/>
            <a:ext cx="550335" cy="265853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547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20B8E1-572E-4E39-A5BF-A991BB4B7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309B3D-991E-447F-B462-B909574D8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8667"/>
            <a:ext cx="10515600" cy="456829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zh-CN" altLang="en-US" sz="3600" dirty="0"/>
              <a:t>分频器</a:t>
            </a:r>
            <a:endParaRPr lang="en-US" altLang="zh-CN" sz="3600" dirty="0"/>
          </a:p>
          <a:p>
            <a:pPr marL="0" indent="0">
              <a:buNone/>
            </a:pPr>
            <a:endParaRPr lang="en-US" altLang="zh-CN" sz="3600" dirty="0"/>
          </a:p>
          <a:p>
            <a:pPr marL="0" indent="0">
              <a:buNone/>
            </a:pP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`define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second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100_000_000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always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@(</a:t>
            </a:r>
            <a:r>
              <a:rPr lang="en-US" altLang="zh-CN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posedge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clk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rst_n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1'b0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&lt;=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&gt;=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`second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&lt;=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altLang="zh-CN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&lt;= </a:t>
            </a:r>
            <a:r>
              <a:rPr lang="en-US" altLang="zh-CN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altLang="zh-CN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</a:t>
            </a:r>
          </a:p>
          <a:p>
            <a:pPr marL="0" indent="0">
              <a:buNone/>
            </a:pP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0946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A3796-74A2-4772-94C0-2D4CCC30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68173D7-A3DE-43FC-BF16-46084ABD4903}"/>
              </a:ext>
            </a:extLst>
          </p:cNvPr>
          <p:cNvSpPr txBox="1"/>
          <p:nvPr/>
        </p:nvSpPr>
        <p:spPr>
          <a:xfrm>
            <a:off x="719667" y="1721909"/>
            <a:ext cx="564726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always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@(*)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                     </a:t>
            </a:r>
          </a:p>
          <a:p>
            <a:r>
              <a:rPr lang="zh-CN" alt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IDLE:</a:t>
            </a:r>
            <a:r>
              <a:rPr lang="en-US" altLang="zh-CN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                           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CN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2000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`second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  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=S1;      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=IDLE;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sz="2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B307A58-9961-4BA7-B5DE-6EC6C1277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3131" y="1690688"/>
            <a:ext cx="5029202" cy="372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22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A3796-74A2-4772-94C0-2D4CCC30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014350-6C81-4496-8CFD-9DE88320C909}"/>
              </a:ext>
            </a:extLst>
          </p:cNvPr>
          <p:cNvSpPr txBox="1"/>
          <p:nvPr/>
        </p:nvSpPr>
        <p:spPr>
          <a:xfrm>
            <a:off x="838200" y="2077509"/>
            <a:ext cx="59605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S1: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CN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2000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`second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=S2;      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=S1;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7265151-4786-4E23-AD32-37487515E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598" y="1690688"/>
            <a:ext cx="5029202" cy="372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520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A3796-74A2-4772-94C0-2D4CCC30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68173D7-A3DE-43FC-BF16-46084ABD4903}"/>
              </a:ext>
            </a:extLst>
          </p:cNvPr>
          <p:cNvSpPr txBox="1"/>
          <p:nvPr/>
        </p:nvSpPr>
        <p:spPr>
          <a:xfrm>
            <a:off x="389467" y="1721909"/>
            <a:ext cx="564726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S2: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CN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2000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`second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=S3;     </a:t>
            </a:r>
          </a:p>
          <a:p>
            <a:endParaRPr lang="en-US" altLang="zh-CN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</a:p>
          <a:p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=S2;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7DBA94-FC7E-4654-A0EE-0E556963A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865" y="1721909"/>
            <a:ext cx="5029202" cy="372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693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A3796-74A2-4772-94C0-2D4CCC30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设计思路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8014350-6C81-4496-8CFD-9DE88320C909}"/>
              </a:ext>
            </a:extLst>
          </p:cNvPr>
          <p:cNvSpPr txBox="1"/>
          <p:nvPr/>
        </p:nvSpPr>
        <p:spPr>
          <a:xfrm>
            <a:off x="838200" y="1654176"/>
            <a:ext cx="596053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S3: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div_cnt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CN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2000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`second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=S1;      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=S3;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next_state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current_state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lang="zh-CN" alt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endParaRPr lang="en-US" altLang="zh-CN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20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endcase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 </a:t>
            </a:r>
          </a:p>
          <a:p>
            <a:r>
              <a:rPr lang="en-US" altLang="zh-CN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altLang="zh-C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</a:t>
            </a:r>
          </a:p>
          <a:p>
            <a:endParaRPr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3E2A5F7-78C2-4536-9976-1B15D7726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666" y="1690688"/>
            <a:ext cx="5029202" cy="372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523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1379</Words>
  <Application>Microsoft Office PowerPoint</Application>
  <PresentationFormat>宽屏</PresentationFormat>
  <Paragraphs>168</Paragraphs>
  <Slides>14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等线 Light</vt:lpstr>
      <vt:lpstr>Arial</vt:lpstr>
      <vt:lpstr>Consolas</vt:lpstr>
      <vt:lpstr>Office 主题​​</vt:lpstr>
      <vt:lpstr>红绿灯</vt:lpstr>
      <vt:lpstr>实现功能</vt:lpstr>
      <vt:lpstr>设计思路</vt:lpstr>
      <vt:lpstr>设计思路</vt:lpstr>
      <vt:lpstr>设计思路</vt:lpstr>
      <vt:lpstr>设计思路</vt:lpstr>
      <vt:lpstr>设计思路</vt:lpstr>
      <vt:lpstr>设计思路</vt:lpstr>
      <vt:lpstr>设计思路</vt:lpstr>
      <vt:lpstr>设计思路</vt:lpstr>
      <vt:lpstr>设计思路</vt:lpstr>
      <vt:lpstr>设计思路</vt:lpstr>
      <vt:lpstr>RTL图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红绿灯</dc:title>
  <dc:creator>严 宇昂</dc:creator>
  <cp:lastModifiedBy>严 宇昂</cp:lastModifiedBy>
  <cp:revision>27</cp:revision>
  <dcterms:created xsi:type="dcterms:W3CDTF">2021-05-24T09:01:49Z</dcterms:created>
  <dcterms:modified xsi:type="dcterms:W3CDTF">2021-05-24T12:13:51Z</dcterms:modified>
</cp:coreProperties>
</file>

<file path=docProps/thumbnail.jpeg>
</file>